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693400" cy="7556500"/>
  <p:notesSz cx="6858000" cy="9144000"/>
  <p:embeddedFontLst>
    <p:embeddedFont>
      <p:font typeface="Arial Black" panose="020B0A04020102020204" pitchFamily="34" charset="0"/>
      <p:bold r:id="rId5"/>
    </p:embeddedFont>
    <p:embeddedFont>
      <p:font typeface="Bell MT" panose="02020503060305020303" pitchFamily="18" charset="0"/>
      <p:regular r:id="rId6"/>
      <p:bold r:id="rId7"/>
      <p:italic r:id="rId8"/>
    </p:embeddedFont>
    <p:embeddedFont>
      <p:font typeface="Poppins Bold" panose="020B0604020202020204" charset="0"/>
      <p:regular r:id="rId9"/>
    </p:embeddedFont>
    <p:embeddedFont>
      <p:font typeface="Times New Roman MT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14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EE037-C967-4A28-B452-DA4A4326D023}" type="datetimeFigureOut">
              <a:rPr lang="en-IN" smtClean="0"/>
              <a:t>09-12-2025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11820-89D2-4CD9-91EC-1790B1B4F5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5598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11820-89D2-4CD9-91EC-1790B1B4F538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5602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17912" y="-12455"/>
            <a:ext cx="3952959" cy="7556500"/>
            <a:chOff x="-36180" y="-409694"/>
            <a:chExt cx="833324" cy="1690213"/>
          </a:xfrm>
          <a:solidFill>
            <a:schemeClr val="accent3">
              <a:lumMod val="7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36180" y="-409694"/>
              <a:ext cx="833324" cy="1690213"/>
            </a:xfrm>
            <a:custGeom>
              <a:avLst/>
              <a:gdLst/>
              <a:ahLst/>
              <a:cxnLst/>
              <a:rect l="l" t="t" r="r" b="b"/>
              <a:pathLst>
                <a:path w="833324" h="1690213">
                  <a:moveTo>
                    <a:pt x="0" y="0"/>
                  </a:moveTo>
                  <a:lnTo>
                    <a:pt x="833324" y="0"/>
                  </a:lnTo>
                  <a:lnTo>
                    <a:pt x="833324" y="1690213"/>
                  </a:lnTo>
                  <a:lnTo>
                    <a:pt x="0" y="1690213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6976588" y="0"/>
            <a:ext cx="3952959" cy="7556500"/>
            <a:chOff x="0" y="0"/>
            <a:chExt cx="1416651" cy="287336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16651" cy="2873362"/>
            </a:xfrm>
            <a:custGeom>
              <a:avLst/>
              <a:gdLst/>
              <a:ahLst/>
              <a:cxnLst/>
              <a:rect l="l" t="t" r="r" b="b"/>
              <a:pathLst>
                <a:path w="1416651" h="2873362">
                  <a:moveTo>
                    <a:pt x="0" y="0"/>
                  </a:moveTo>
                  <a:lnTo>
                    <a:pt x="1416651" y="0"/>
                  </a:lnTo>
                  <a:lnTo>
                    <a:pt x="1416651" y="2873362"/>
                  </a:lnTo>
                  <a:lnTo>
                    <a:pt x="0" y="2873362"/>
                  </a:lnTo>
                  <a:close/>
                </a:path>
              </a:pathLst>
            </a:custGeom>
            <a:noFill/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416651" cy="2901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91543" y="0"/>
            <a:ext cx="3906955" cy="7556500"/>
            <a:chOff x="0" y="0"/>
            <a:chExt cx="1400164" cy="287336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00164" cy="2873362"/>
            </a:xfrm>
            <a:custGeom>
              <a:avLst/>
              <a:gdLst/>
              <a:ahLst/>
              <a:cxnLst/>
              <a:rect l="l" t="t" r="r" b="b"/>
              <a:pathLst>
                <a:path w="1400164" h="2873362">
                  <a:moveTo>
                    <a:pt x="0" y="0"/>
                  </a:moveTo>
                  <a:lnTo>
                    <a:pt x="1400164" y="0"/>
                  </a:lnTo>
                  <a:lnTo>
                    <a:pt x="1400164" y="2873362"/>
                  </a:lnTo>
                  <a:lnTo>
                    <a:pt x="0" y="2873362"/>
                  </a:lnTo>
                  <a:close/>
                </a:path>
              </a:pathLst>
            </a:custGeom>
            <a:solidFill>
              <a:srgbClr val="33400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400164" cy="2901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861760" y="106908"/>
            <a:ext cx="3762536" cy="2268000"/>
            <a:chOff x="0" y="0"/>
            <a:chExt cx="1238011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38011" cy="812800"/>
            </a:xfrm>
            <a:custGeom>
              <a:avLst/>
              <a:gdLst/>
              <a:ahLst/>
              <a:cxnLst/>
              <a:rect l="l" t="t" r="r" b="b"/>
              <a:pathLst>
                <a:path w="1238011" h="812800">
                  <a:moveTo>
                    <a:pt x="0" y="0"/>
                  </a:moveTo>
                  <a:lnTo>
                    <a:pt x="1238011" y="0"/>
                  </a:lnTo>
                  <a:lnTo>
                    <a:pt x="1238011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1F3727">
                    <a:alpha val="100000"/>
                  </a:srgbClr>
                </a:gs>
                <a:gs pos="100000">
                  <a:srgbClr val="8FA642">
                    <a:alpha val="37500"/>
                  </a:srgbClr>
                </a:gs>
              </a:gsLst>
              <a:lin ang="0"/>
            </a:gradFill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238011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342863" y="2510608"/>
            <a:ext cx="2042438" cy="643910"/>
            <a:chOff x="0" y="0"/>
            <a:chExt cx="529989" cy="1567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29989" cy="123716"/>
            </a:xfrm>
            <a:custGeom>
              <a:avLst/>
              <a:gdLst/>
              <a:ahLst/>
              <a:cxnLst/>
              <a:rect l="l" t="t" r="r" b="b"/>
              <a:pathLst>
                <a:path w="373985" h="123716">
                  <a:moveTo>
                    <a:pt x="61858" y="0"/>
                  </a:moveTo>
                  <a:lnTo>
                    <a:pt x="312127" y="0"/>
                  </a:lnTo>
                  <a:cubicBezTo>
                    <a:pt x="346290" y="0"/>
                    <a:pt x="373985" y="27695"/>
                    <a:pt x="373985" y="61858"/>
                  </a:cubicBezTo>
                  <a:lnTo>
                    <a:pt x="373985" y="61858"/>
                  </a:lnTo>
                  <a:cubicBezTo>
                    <a:pt x="373985" y="96021"/>
                    <a:pt x="346290" y="123716"/>
                    <a:pt x="312127" y="123716"/>
                  </a:cubicBezTo>
                  <a:lnTo>
                    <a:pt x="61858" y="123716"/>
                  </a:lnTo>
                  <a:cubicBezTo>
                    <a:pt x="27695" y="123716"/>
                    <a:pt x="0" y="96021"/>
                    <a:pt x="0" y="61858"/>
                  </a:cubicBezTo>
                  <a:lnTo>
                    <a:pt x="0" y="61858"/>
                  </a:lnTo>
                  <a:cubicBezTo>
                    <a:pt x="0" y="27695"/>
                    <a:pt x="27695" y="0"/>
                    <a:pt x="61858" y="0"/>
                  </a:cubicBezTo>
                  <a:close/>
                </a:path>
              </a:pathLst>
            </a:custGeom>
            <a:solidFill>
              <a:srgbClr val="C1E125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6998"/>
              <a:ext cx="529989" cy="1497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r>
                <a:rPr lang="en-US" sz="2000" b="1" dirty="0">
                  <a:solidFill>
                    <a:srgbClr val="33400D"/>
                  </a:solidFill>
                  <a:latin typeface="Times New Roman" panose="02020603050405020304" pitchFamily="18" charset="0"/>
                  <a:ea typeface="Poppins Bold"/>
                  <a:cs typeface="Times New Roman" panose="02020603050405020304" pitchFamily="18" charset="0"/>
                  <a:sym typeface="Poppins Bold"/>
                </a:rPr>
                <a:t>7</a:t>
              </a:r>
              <a:r>
                <a:rPr lang="en-US" sz="2000" b="1" baseline="30000" dirty="0">
                  <a:solidFill>
                    <a:srgbClr val="33400D"/>
                  </a:solidFill>
                  <a:latin typeface="Times New Roman" panose="02020603050405020304" pitchFamily="18" charset="0"/>
                  <a:ea typeface="Poppins Bold"/>
                  <a:cs typeface="Times New Roman" panose="02020603050405020304" pitchFamily="18" charset="0"/>
                  <a:sym typeface="Poppins Bold"/>
                </a:rPr>
                <a:t>th</a:t>
              </a:r>
              <a:r>
                <a:rPr lang="en-US" sz="2000" b="1" dirty="0">
                  <a:solidFill>
                    <a:srgbClr val="33400D"/>
                  </a:solidFill>
                  <a:latin typeface="Times New Roman" panose="02020603050405020304" pitchFamily="18" charset="0"/>
                  <a:ea typeface="Poppins Bold"/>
                  <a:cs typeface="Times New Roman" panose="02020603050405020304" pitchFamily="18" charset="0"/>
                  <a:sym typeface="Poppins Bold"/>
                </a:rPr>
                <a:t> January 2026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-87187" y="5535844"/>
            <a:ext cx="3657600" cy="1935165"/>
            <a:chOff x="0" y="0"/>
            <a:chExt cx="1449460" cy="97131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449460" cy="971313"/>
            </a:xfrm>
            <a:custGeom>
              <a:avLst/>
              <a:gdLst/>
              <a:ahLst/>
              <a:cxnLst/>
              <a:rect l="l" t="t" r="r" b="b"/>
              <a:pathLst>
                <a:path w="1449460" h="971313">
                  <a:moveTo>
                    <a:pt x="0" y="0"/>
                  </a:moveTo>
                  <a:lnTo>
                    <a:pt x="1449460" y="0"/>
                  </a:lnTo>
                  <a:lnTo>
                    <a:pt x="1449460" y="971313"/>
                  </a:lnTo>
                  <a:lnTo>
                    <a:pt x="0" y="971313"/>
                  </a:lnTo>
                  <a:close/>
                </a:path>
              </a:pathLst>
            </a:custGeom>
            <a:blipFill>
              <a:blip r:embed="rId3"/>
              <a:stretch>
                <a:fillRect l="-213" r="-213"/>
              </a:stretch>
            </a:blipFill>
          </p:spPr>
        </p:sp>
      </p:grpSp>
      <p:grpSp>
        <p:nvGrpSpPr>
          <p:cNvPr id="28" name="Group 28"/>
          <p:cNvGrpSpPr/>
          <p:nvPr/>
        </p:nvGrpSpPr>
        <p:grpSpPr>
          <a:xfrm>
            <a:off x="554206" y="115597"/>
            <a:ext cx="45719" cy="532403"/>
            <a:chOff x="0" y="0"/>
            <a:chExt cx="17300" cy="20517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300" cy="205171"/>
            </a:xfrm>
            <a:custGeom>
              <a:avLst/>
              <a:gdLst/>
              <a:ahLst/>
              <a:cxnLst/>
              <a:rect l="l" t="t" r="r" b="b"/>
              <a:pathLst>
                <a:path w="17300" h="205171">
                  <a:moveTo>
                    <a:pt x="0" y="0"/>
                  </a:moveTo>
                  <a:lnTo>
                    <a:pt x="17300" y="0"/>
                  </a:lnTo>
                  <a:lnTo>
                    <a:pt x="17300" y="205171"/>
                  </a:lnTo>
                  <a:lnTo>
                    <a:pt x="0" y="205171"/>
                  </a:lnTo>
                  <a:close/>
                </a:path>
              </a:pathLst>
            </a:custGeom>
            <a:solidFill>
              <a:srgbClr val="C1E125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17300" cy="2337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689721" y="162699"/>
            <a:ext cx="2739858" cy="438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78"/>
              </a:lnSpc>
            </a:pPr>
            <a:r>
              <a:rPr lang="en-US" sz="2828" b="1" spc="-152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Background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/>
          <a:srcRect b="7994"/>
          <a:stretch/>
        </p:blipFill>
        <p:spPr>
          <a:xfrm>
            <a:off x="3704690" y="1826999"/>
            <a:ext cx="3025928" cy="3432804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3723640" y="8349"/>
            <a:ext cx="3025928" cy="7514891"/>
            <a:chOff x="12230100" y="3347969"/>
            <a:chExt cx="8475414" cy="8475413"/>
          </a:xfrm>
        </p:grpSpPr>
        <p:sp>
          <p:nvSpPr>
            <p:cNvPr id="50" name="Freeform 2"/>
            <p:cNvSpPr/>
            <p:nvPr/>
          </p:nvSpPr>
          <p:spPr>
            <a:xfrm>
              <a:off x="12230100" y="3347969"/>
              <a:ext cx="8475414" cy="8475413"/>
            </a:xfrm>
            <a:custGeom>
              <a:avLst/>
              <a:gdLst/>
              <a:ahLst/>
              <a:cxnLst/>
              <a:rect l="l" t="t" r="r" b="b"/>
              <a:pathLst>
                <a:path w="8475414" h="8475414">
                  <a:moveTo>
                    <a:pt x="0" y="0"/>
                  </a:moveTo>
                  <a:lnTo>
                    <a:pt x="8475414" y="0"/>
                  </a:lnTo>
                  <a:lnTo>
                    <a:pt x="8475414" y="8475414"/>
                  </a:lnTo>
                  <a:lnTo>
                    <a:pt x="0" y="84754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TextBox 20"/>
            <p:cNvSpPr txBox="1"/>
            <p:nvPr/>
          </p:nvSpPr>
          <p:spPr>
            <a:xfrm>
              <a:off x="12386465" y="5211957"/>
              <a:ext cx="8229600" cy="1814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29"/>
                </a:lnSpc>
                <a:spcBef>
                  <a:spcPct val="0"/>
                </a:spcBef>
              </a:pPr>
              <a:endParaRPr lang="en-US" sz="1600" b="1" dirty="0">
                <a:latin typeface="Times New Roman MT Bold"/>
                <a:ea typeface="Times New Roman MT Bold"/>
                <a:cs typeface="Times New Roman MT Bold"/>
                <a:sym typeface="Times New Roman MT Bold"/>
              </a:endParaRPr>
            </a:p>
          </p:txBody>
        </p:sp>
      </p:grpSp>
      <p:sp>
        <p:nvSpPr>
          <p:cNvPr id="52" name="Freeform 7"/>
          <p:cNvSpPr/>
          <p:nvPr/>
        </p:nvSpPr>
        <p:spPr>
          <a:xfrm>
            <a:off x="5097239" y="222035"/>
            <a:ext cx="267867" cy="304264"/>
          </a:xfrm>
          <a:custGeom>
            <a:avLst/>
            <a:gdLst/>
            <a:ahLst/>
            <a:cxnLst/>
            <a:rect l="l" t="t" r="r" b="b"/>
            <a:pathLst>
              <a:path w="1204562" h="1162950">
                <a:moveTo>
                  <a:pt x="0" y="0"/>
                </a:moveTo>
                <a:lnTo>
                  <a:pt x="1204563" y="0"/>
                </a:lnTo>
                <a:lnTo>
                  <a:pt x="1204563" y="1162950"/>
                </a:lnTo>
                <a:lnTo>
                  <a:pt x="0" y="11629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3" name="TextBox 52"/>
          <p:cNvSpPr txBox="1"/>
          <p:nvPr/>
        </p:nvSpPr>
        <p:spPr>
          <a:xfrm>
            <a:off x="3922947" y="450757"/>
            <a:ext cx="2562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0" spc="-85" dirty="0">
                <a:solidFill>
                  <a:srgbClr val="F9F2E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25 Years of UBKV Brilliance: Harvesting Achievements, Sowing the Future</a:t>
            </a:r>
            <a:endParaRPr lang="en-IN" sz="2400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5443" y="6720925"/>
            <a:ext cx="923248" cy="821140"/>
          </a:xfrm>
          <a:prstGeom prst="ellipse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-110773" y="728633"/>
            <a:ext cx="3803211" cy="480131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Uttar Banga Krishi Viswavidyalaya (UBKV), in its 25th year, continues to advance agriculture in North Bengal through region-specific crop development, climate-smart technologies, and impactful extension initiatives. Its students have contributed meaningfully through rigorous research, field experimentation, and evidence-based innovations. Moving forward, UBKV remains committed to strengthening climate-resilient agriculture, digital technologies, and sustainable bio-resource management to support a future-ready farming ecosystem.</a:t>
            </a:r>
            <a:endParaRPr lang="en-IN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object 3"/>
          <p:cNvSpPr txBox="1"/>
          <p:nvPr/>
        </p:nvSpPr>
        <p:spPr>
          <a:xfrm>
            <a:off x="6693945" y="242609"/>
            <a:ext cx="3888448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4925" indent="743585" algn="ctr"/>
            <a:r>
              <a:rPr lang="en-GB" sz="2400" b="1" spc="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Day Workshop</a:t>
            </a:r>
          </a:p>
          <a:p>
            <a:pPr marL="12700" marR="34925" indent="743585" algn="ctr"/>
            <a:r>
              <a:rPr lang="en-GB" sz="2400" b="1" spc="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</a:p>
          <a:p>
            <a:pPr marL="12700" marR="34925" indent="743585" algn="ctr"/>
            <a:r>
              <a:rPr lang="en-GB" sz="2000" b="1" spc="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SILVER </a:t>
            </a:r>
            <a:r>
              <a:rPr sz="2000" b="1" spc="-18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2000" b="1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000" b="1" spc="-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ARS</a:t>
            </a:r>
            <a:r>
              <a:rPr sz="2000" b="1" spc="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000" b="1" spc="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spc="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000" b="1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000" b="1" spc="-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RESEARCH:  </a:t>
            </a:r>
            <a:r>
              <a:rPr sz="2000" b="1" spc="-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b="1" spc="16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000" b="1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000" b="1" spc="1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b="1" spc="-16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EVEME</a:t>
            </a:r>
            <a:r>
              <a:rPr sz="2000" b="1" spc="-1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000" b="1" spc="-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AND WAY FORWARD</a:t>
            </a:r>
            <a:endParaRPr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Group 31"/>
          <p:cNvGrpSpPr/>
          <p:nvPr/>
        </p:nvGrpSpPr>
        <p:grpSpPr>
          <a:xfrm>
            <a:off x="7102900" y="5293702"/>
            <a:ext cx="57853" cy="572500"/>
            <a:chOff x="0" y="0"/>
            <a:chExt cx="17300" cy="205171"/>
          </a:xfrm>
        </p:grpSpPr>
        <p:sp>
          <p:nvSpPr>
            <p:cNvPr id="70" name="Freeform 32"/>
            <p:cNvSpPr/>
            <p:nvPr/>
          </p:nvSpPr>
          <p:spPr>
            <a:xfrm>
              <a:off x="0" y="0"/>
              <a:ext cx="17300" cy="205171"/>
            </a:xfrm>
            <a:custGeom>
              <a:avLst/>
              <a:gdLst/>
              <a:ahLst/>
              <a:cxnLst/>
              <a:rect l="l" t="t" r="r" b="b"/>
              <a:pathLst>
                <a:path w="17300" h="205171">
                  <a:moveTo>
                    <a:pt x="0" y="0"/>
                  </a:moveTo>
                  <a:lnTo>
                    <a:pt x="17300" y="0"/>
                  </a:lnTo>
                  <a:lnTo>
                    <a:pt x="17300" y="205171"/>
                  </a:lnTo>
                  <a:lnTo>
                    <a:pt x="0" y="205171"/>
                  </a:lnTo>
                  <a:close/>
                </a:path>
              </a:pathLst>
            </a:custGeom>
            <a:solidFill>
              <a:srgbClr val="C1E125"/>
            </a:solidFill>
          </p:spPr>
        </p:sp>
        <p:sp>
          <p:nvSpPr>
            <p:cNvPr id="71" name="TextBox 33"/>
            <p:cNvSpPr txBox="1"/>
            <p:nvPr/>
          </p:nvSpPr>
          <p:spPr>
            <a:xfrm>
              <a:off x="0" y="-28575"/>
              <a:ext cx="17300" cy="2337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7096843" y="2917320"/>
            <a:ext cx="2698600" cy="4553689"/>
            <a:chOff x="7096844" y="2917320"/>
            <a:chExt cx="2346310" cy="4553689"/>
          </a:xfrm>
        </p:grpSpPr>
        <p:grpSp>
          <p:nvGrpSpPr>
            <p:cNvPr id="31" name="Group 31"/>
            <p:cNvGrpSpPr/>
            <p:nvPr/>
          </p:nvGrpSpPr>
          <p:grpSpPr>
            <a:xfrm>
              <a:off x="7096844" y="3150477"/>
              <a:ext cx="48274" cy="572500"/>
              <a:chOff x="0" y="0"/>
              <a:chExt cx="17300" cy="205171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7300" cy="205171"/>
              </a:xfrm>
              <a:custGeom>
                <a:avLst/>
                <a:gdLst/>
                <a:ahLst/>
                <a:cxnLst/>
                <a:rect l="l" t="t" r="r" b="b"/>
                <a:pathLst>
                  <a:path w="17300" h="205171">
                    <a:moveTo>
                      <a:pt x="0" y="0"/>
                    </a:moveTo>
                    <a:lnTo>
                      <a:pt x="17300" y="0"/>
                    </a:lnTo>
                    <a:lnTo>
                      <a:pt x="17300" y="205171"/>
                    </a:lnTo>
                    <a:lnTo>
                      <a:pt x="0" y="205171"/>
                    </a:lnTo>
                    <a:close/>
                  </a:path>
                </a:pathLst>
              </a:custGeom>
              <a:solidFill>
                <a:srgbClr val="C1E125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17300" cy="2337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65" name="Rectangle 64"/>
            <p:cNvSpPr/>
            <p:nvPr/>
          </p:nvSpPr>
          <p:spPr>
            <a:xfrm>
              <a:off x="7107065" y="2917320"/>
              <a:ext cx="1672253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IN" dirty="0"/>
            </a:p>
            <a:p>
              <a:r>
                <a:rPr lang="en-IN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Organized by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429202" y="3590386"/>
              <a:ext cx="195609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Cooch Behar Association for</a:t>
              </a:r>
            </a:p>
            <a:p>
              <a:pPr algn="ctr"/>
              <a:r>
                <a:rPr lang="en-GB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Cultivation of Agricultural Sciences,</a:t>
              </a:r>
            </a:p>
            <a:p>
              <a:pPr algn="ctr"/>
              <a:r>
                <a:rPr lang="en-GB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UBKV, Pundibari</a:t>
              </a:r>
              <a:endParaRPr lang="en-IN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096845" y="5316573"/>
              <a:ext cx="198971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N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 association with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342138" y="5716683"/>
              <a:ext cx="210101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Uttar Banga Krishi Viswavidyalaya</a:t>
              </a:r>
            </a:p>
            <a:p>
              <a:pPr algn="ctr"/>
              <a:r>
                <a:rPr lang="en-I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Pundibari- 736 165, District Cooch</a:t>
              </a:r>
            </a:p>
            <a:p>
              <a:pPr algn="ctr"/>
              <a:r>
                <a:rPr lang="en-I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Behar, West Bengal, India</a:t>
              </a:r>
            </a:p>
          </p:txBody>
        </p:sp>
      </p:grpSp>
      <p:cxnSp>
        <p:nvCxnSpPr>
          <p:cNvPr id="74" name="Straight Connector 73"/>
          <p:cNvCxnSpPr/>
          <p:nvPr/>
        </p:nvCxnSpPr>
        <p:spPr>
          <a:xfrm>
            <a:off x="4724619" y="4616450"/>
            <a:ext cx="106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4147209" y="4167071"/>
            <a:ext cx="1984679" cy="3099224"/>
            <a:chOff x="4032881" y="3139450"/>
            <a:chExt cx="2520857" cy="3650057"/>
          </a:xfrm>
        </p:grpSpPr>
        <p:sp>
          <p:nvSpPr>
            <p:cNvPr id="76" name="Freeform 20"/>
            <p:cNvSpPr/>
            <p:nvPr/>
          </p:nvSpPr>
          <p:spPr>
            <a:xfrm>
              <a:off x="5128620" y="5109264"/>
              <a:ext cx="404096" cy="404096"/>
            </a:xfrm>
            <a:custGeom>
              <a:avLst/>
              <a:gdLst/>
              <a:ahLst/>
              <a:cxnLst/>
              <a:rect l="l" t="t" r="r" b="b"/>
              <a:pathLst>
                <a:path w="404096" h="404096">
                  <a:moveTo>
                    <a:pt x="0" y="0"/>
                  </a:moveTo>
                  <a:lnTo>
                    <a:pt x="404096" y="0"/>
                  </a:lnTo>
                  <a:lnTo>
                    <a:pt x="404096" y="404096"/>
                  </a:lnTo>
                  <a:lnTo>
                    <a:pt x="0" y="404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8" name="Freeform 22"/>
            <p:cNvSpPr/>
            <p:nvPr/>
          </p:nvSpPr>
          <p:spPr>
            <a:xfrm>
              <a:off x="5143952" y="6094531"/>
              <a:ext cx="404096" cy="404096"/>
            </a:xfrm>
            <a:custGeom>
              <a:avLst/>
              <a:gdLst/>
              <a:ahLst/>
              <a:cxnLst/>
              <a:rect l="l" t="t" r="r" b="b"/>
              <a:pathLst>
                <a:path w="404096" h="404096">
                  <a:moveTo>
                    <a:pt x="0" y="0"/>
                  </a:moveTo>
                  <a:lnTo>
                    <a:pt x="404096" y="0"/>
                  </a:lnTo>
                  <a:lnTo>
                    <a:pt x="404096" y="404096"/>
                  </a:lnTo>
                  <a:lnTo>
                    <a:pt x="0" y="404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5" name="TextBox 27"/>
            <p:cNvSpPr txBox="1"/>
            <p:nvPr/>
          </p:nvSpPr>
          <p:spPr>
            <a:xfrm>
              <a:off x="5107529" y="3139450"/>
              <a:ext cx="476942" cy="127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  <p:sp>
          <p:nvSpPr>
            <p:cNvPr id="80" name="TextBox 37"/>
            <p:cNvSpPr txBox="1"/>
            <p:nvPr/>
          </p:nvSpPr>
          <p:spPr>
            <a:xfrm>
              <a:off x="4339399" y="5577102"/>
              <a:ext cx="2202351" cy="392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264"/>
                </a:lnSpc>
              </a:pPr>
              <a:r>
                <a:rPr lang="en-US" sz="972" b="1" dirty="0">
                  <a:latin typeface="Arial Black" panose="020B0A04020102020204" pitchFamily="34" charset="0"/>
                  <a:ea typeface="Poppins Light"/>
                  <a:cs typeface="Poppins Light"/>
                  <a:sym typeface="Poppins Light"/>
                </a:rPr>
                <a:t>+91 9434082687,+91 8250279926</a:t>
              </a:r>
            </a:p>
          </p:txBody>
        </p:sp>
        <p:sp>
          <p:nvSpPr>
            <p:cNvPr id="82" name="TextBox 39"/>
            <p:cNvSpPr txBox="1"/>
            <p:nvPr/>
          </p:nvSpPr>
          <p:spPr>
            <a:xfrm>
              <a:off x="4287351" y="6623371"/>
              <a:ext cx="2266387" cy="1661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38"/>
                </a:lnSpc>
              </a:pPr>
              <a:r>
                <a:rPr lang="en-US" sz="1100" dirty="0">
                  <a:latin typeface="Arial Black" panose="020B0A04020102020204" pitchFamily="34" charset="0"/>
                  <a:ea typeface="Poppins Light"/>
                  <a:cs typeface="Poppins Light"/>
                  <a:sym typeface="Poppins Light"/>
                </a:rPr>
                <a:t>c.drsumit@gmail.com</a:t>
              </a:r>
              <a:endParaRPr lang="en-US" sz="875" dirty="0">
                <a:latin typeface="Arial Black" panose="020B0A04020102020204" pitchFamily="34" charset="0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3" name="TextBox 40"/>
            <p:cNvSpPr txBox="1"/>
            <p:nvPr/>
          </p:nvSpPr>
          <p:spPr>
            <a:xfrm>
              <a:off x="4032881" y="3927129"/>
              <a:ext cx="2520857" cy="377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87"/>
                </a:lnSpc>
              </a:pPr>
              <a:r>
                <a:rPr lang="en-US" sz="2072" b="1" spc="532" dirty="0">
                  <a:latin typeface="Poppins Bold"/>
                  <a:ea typeface="Poppins Bold"/>
                  <a:cs typeface="Poppins Bold"/>
                  <a:sym typeface="Poppins Bold"/>
                </a:rPr>
                <a:t> CONTACT</a:t>
              </a:r>
            </a:p>
          </p:txBody>
        </p:sp>
      </p:grpSp>
      <p:sp>
        <p:nvSpPr>
          <p:cNvPr id="87" name="Rectangle 86"/>
          <p:cNvSpPr/>
          <p:nvPr/>
        </p:nvSpPr>
        <p:spPr>
          <a:xfrm>
            <a:off x="3765661" y="5330766"/>
            <a:ext cx="2964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Arial Black" panose="020B0A04020102020204" pitchFamily="34" charset="0"/>
              </a:rPr>
              <a:t>Dr. Sumit Chakravarty</a:t>
            </a:r>
          </a:p>
          <a:p>
            <a:pPr algn="ctr"/>
            <a:r>
              <a:rPr lang="en-GB" sz="1200" dirty="0">
                <a:latin typeface="Arial Black" panose="020B0A04020102020204" pitchFamily="34" charset="0"/>
              </a:rPr>
              <a:t>(Secretary COBACAS)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4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67181" y="69299"/>
            <a:ext cx="3261176" cy="8017699"/>
            <a:chOff x="0" y="0"/>
            <a:chExt cx="1168732" cy="2873362"/>
          </a:xfrm>
          <a:solidFill>
            <a:schemeClr val="accent3">
              <a:lumMod val="7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168732" cy="2873362"/>
            </a:xfrm>
            <a:custGeom>
              <a:avLst/>
              <a:gdLst/>
              <a:ahLst/>
              <a:cxnLst/>
              <a:rect l="l" t="t" r="r" b="b"/>
              <a:pathLst>
                <a:path w="1168732" h="2873362">
                  <a:moveTo>
                    <a:pt x="0" y="0"/>
                  </a:moveTo>
                  <a:lnTo>
                    <a:pt x="1168732" y="0"/>
                  </a:lnTo>
                  <a:lnTo>
                    <a:pt x="1168732" y="2873362"/>
                  </a:lnTo>
                  <a:lnTo>
                    <a:pt x="0" y="2873362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168732" cy="290193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47149" y="-27795"/>
            <a:ext cx="3906955" cy="8096837"/>
            <a:chOff x="0" y="0"/>
            <a:chExt cx="1400164" cy="287336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00164" cy="2873362"/>
            </a:xfrm>
            <a:custGeom>
              <a:avLst/>
              <a:gdLst/>
              <a:ahLst/>
              <a:cxnLst/>
              <a:rect l="l" t="t" r="r" b="b"/>
              <a:pathLst>
                <a:path w="1400164" h="2873362">
                  <a:moveTo>
                    <a:pt x="0" y="0"/>
                  </a:moveTo>
                  <a:lnTo>
                    <a:pt x="1400164" y="0"/>
                  </a:lnTo>
                  <a:lnTo>
                    <a:pt x="1400164" y="2873362"/>
                  </a:lnTo>
                  <a:lnTo>
                    <a:pt x="0" y="2873362"/>
                  </a:lnTo>
                  <a:close/>
                </a:path>
              </a:pathLst>
            </a:custGeom>
            <a:solidFill>
              <a:srgbClr val="33400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400164" cy="2901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948055" y="14274"/>
            <a:ext cx="3855600" cy="8017699"/>
            <a:chOff x="0" y="0"/>
            <a:chExt cx="812800" cy="16902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1690213"/>
            </a:xfrm>
            <a:custGeom>
              <a:avLst/>
              <a:gdLst/>
              <a:ahLst/>
              <a:cxnLst/>
              <a:rect l="l" t="t" r="r" b="b"/>
              <a:pathLst>
                <a:path w="812800" h="1690213">
                  <a:moveTo>
                    <a:pt x="0" y="0"/>
                  </a:moveTo>
                  <a:lnTo>
                    <a:pt x="812800" y="0"/>
                  </a:lnTo>
                  <a:lnTo>
                    <a:pt x="812800" y="1690213"/>
                  </a:lnTo>
                  <a:lnTo>
                    <a:pt x="0" y="1690213"/>
                  </a:lnTo>
                  <a:close/>
                </a:path>
              </a:pathLst>
            </a:custGeom>
            <a:blipFill>
              <a:blip r:embed="rId2"/>
              <a:stretch>
                <a:fillRect l="-19273" r="-19273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-57558" y="69299"/>
            <a:ext cx="57558" cy="706491"/>
            <a:chOff x="-68562" y="18235"/>
            <a:chExt cx="20627" cy="253190"/>
          </a:xfrm>
        </p:grpSpPr>
        <p:sp>
          <p:nvSpPr>
            <p:cNvPr id="13" name="Freeform 13"/>
            <p:cNvSpPr/>
            <p:nvPr/>
          </p:nvSpPr>
          <p:spPr>
            <a:xfrm>
              <a:off x="-65235" y="66254"/>
              <a:ext cx="17300" cy="205171"/>
            </a:xfrm>
            <a:custGeom>
              <a:avLst/>
              <a:gdLst/>
              <a:ahLst/>
              <a:cxnLst/>
              <a:rect l="l" t="t" r="r" b="b"/>
              <a:pathLst>
                <a:path w="17300" h="205171">
                  <a:moveTo>
                    <a:pt x="0" y="0"/>
                  </a:moveTo>
                  <a:lnTo>
                    <a:pt x="17300" y="0"/>
                  </a:lnTo>
                  <a:lnTo>
                    <a:pt x="17300" y="205171"/>
                  </a:lnTo>
                  <a:lnTo>
                    <a:pt x="0" y="205171"/>
                  </a:lnTo>
                  <a:close/>
                </a:path>
              </a:pathLst>
            </a:custGeom>
            <a:solidFill>
              <a:srgbClr val="C1E12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-68562" y="18235"/>
              <a:ext cx="17300" cy="2337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 dirty="0"/>
            </a:p>
          </p:txBody>
        </p:sp>
      </p:grpSp>
      <p:grpSp>
        <p:nvGrpSpPr>
          <p:cNvPr id="15" name="Group 15"/>
          <p:cNvGrpSpPr/>
          <p:nvPr/>
        </p:nvGrpSpPr>
        <p:grpSpPr>
          <a:xfrm flipH="1">
            <a:off x="3114279" y="169616"/>
            <a:ext cx="1005565" cy="705473"/>
            <a:chOff x="0" y="-28575"/>
            <a:chExt cx="260526" cy="64510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68" cy="616526"/>
            </a:xfrm>
            <a:custGeom>
              <a:avLst/>
              <a:gdLst/>
              <a:ahLst/>
              <a:cxnLst/>
              <a:rect l="l" t="t" r="r" b="b"/>
              <a:pathLst>
                <a:path w="17068" h="616526">
                  <a:moveTo>
                    <a:pt x="0" y="0"/>
                  </a:moveTo>
                  <a:lnTo>
                    <a:pt x="17068" y="0"/>
                  </a:lnTo>
                  <a:lnTo>
                    <a:pt x="17068" y="616526"/>
                  </a:lnTo>
                  <a:lnTo>
                    <a:pt x="0" y="61652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 flipH="1">
              <a:off x="17068" y="-28575"/>
              <a:ext cx="243458" cy="645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 dirty="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959502" y="14274"/>
            <a:ext cx="3863851" cy="8012700"/>
            <a:chOff x="0" y="0"/>
            <a:chExt cx="1416651" cy="287336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16651" cy="2873362"/>
            </a:xfrm>
            <a:custGeom>
              <a:avLst/>
              <a:gdLst/>
              <a:ahLst/>
              <a:cxnLst/>
              <a:rect l="l" t="t" r="r" b="b"/>
              <a:pathLst>
                <a:path w="1416651" h="2873362">
                  <a:moveTo>
                    <a:pt x="0" y="0"/>
                  </a:moveTo>
                  <a:lnTo>
                    <a:pt x="1416651" y="0"/>
                  </a:lnTo>
                  <a:lnTo>
                    <a:pt x="1416651" y="2873362"/>
                  </a:lnTo>
                  <a:lnTo>
                    <a:pt x="0" y="2873362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1416651" cy="2901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011248" y="1549284"/>
            <a:ext cx="3794541" cy="5078178"/>
            <a:chOff x="0" y="0"/>
            <a:chExt cx="1197395" cy="181990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197395" cy="1819904"/>
            </a:xfrm>
            <a:custGeom>
              <a:avLst/>
              <a:gdLst/>
              <a:ahLst/>
              <a:cxnLst/>
              <a:rect l="l" t="t" r="r" b="b"/>
              <a:pathLst>
                <a:path w="1197395" h="1819904">
                  <a:moveTo>
                    <a:pt x="0" y="0"/>
                  </a:moveTo>
                  <a:lnTo>
                    <a:pt x="1197395" y="0"/>
                  </a:lnTo>
                  <a:lnTo>
                    <a:pt x="1197395" y="1819904"/>
                  </a:lnTo>
                  <a:lnTo>
                    <a:pt x="0" y="1819904"/>
                  </a:lnTo>
                  <a:close/>
                </a:path>
              </a:pathLst>
            </a:custGeom>
            <a:gradFill rotWithShape="1">
              <a:gsLst>
                <a:gs pos="0">
                  <a:srgbClr val="1F3727">
                    <a:alpha val="100000"/>
                  </a:srgbClr>
                </a:gs>
                <a:gs pos="100000">
                  <a:srgbClr val="8FA642">
                    <a:alpha val="37500"/>
                  </a:srgbClr>
                </a:gs>
              </a:gsLst>
              <a:lin ang="2700000"/>
            </a:gradFill>
          </p:spPr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1197395" cy="1848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-126720" y="248775"/>
            <a:ext cx="3908432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78"/>
              </a:lnSpc>
            </a:pPr>
            <a:r>
              <a:rPr lang="en-US" sz="2400" b="1" spc="-152" dirty="0">
                <a:solidFill>
                  <a:srgbClr val="FFFFFF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Registration, Fees &amp; Certificates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027585" y="812980"/>
            <a:ext cx="2636829" cy="438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8"/>
              </a:lnSpc>
            </a:pPr>
            <a:endParaRPr lang="en-US" sz="2828" b="1" spc="-152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584290" y="1723914"/>
            <a:ext cx="3263525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0" lvl="1" indent="-161925" algn="ctr">
              <a:lnSpc>
                <a:spcPts val="1950"/>
              </a:lnSpc>
              <a:buFont typeface="Arial"/>
              <a:buChar char="•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Invited lectures</a:t>
            </a:r>
          </a:p>
          <a:p>
            <a:pPr marL="323850" lvl="1" indent="-161925" algn="ctr">
              <a:lnSpc>
                <a:spcPts val="1950"/>
              </a:lnSpc>
              <a:buFont typeface="Arial"/>
              <a:buChar char="•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(PG and Ph. D) Participants are requested to present posters showcasing their thesis findings, implications, and future prospects, demonstrating how their work contributes to and strengthens UBKV’s research excellence.</a:t>
            </a:r>
            <a:endParaRPr lang="en-US" sz="1600" b="1" dirty="0">
              <a:solidFill>
                <a:srgbClr val="FFFFFF"/>
              </a:solidFill>
              <a:latin typeface="Times New Roman" panose="02020603050405020304" pitchFamily="18" charset="0"/>
              <a:ea typeface="Poppins Light"/>
              <a:cs typeface="Times New Roman" panose="02020603050405020304" pitchFamily="18" charset="0"/>
              <a:sym typeface="Poppins Light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7608841" y="879315"/>
            <a:ext cx="2997698" cy="2741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99"/>
              </a:lnSpc>
              <a:spcBef>
                <a:spcPct val="0"/>
              </a:spcBef>
            </a:pPr>
            <a:r>
              <a:rPr lang="en-US" sz="2400" b="1" dirty="0"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Organizing Committee</a:t>
            </a:r>
            <a:endParaRPr lang="en-US" sz="2400" dirty="0"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7025511" y="1791279"/>
            <a:ext cx="3667890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0" lvl="1" indent="-161925">
              <a:lnSpc>
                <a:spcPts val="1950"/>
              </a:lnSpc>
              <a:buFont typeface="Arial"/>
              <a:buChar char="•"/>
            </a:pPr>
            <a:r>
              <a:rPr lang="en-US" sz="1600" b="1" dirty="0">
                <a:solidFill>
                  <a:srgbClr val="FFFFFF"/>
                </a:solidFill>
                <a:latin typeface="Bell MT" panose="02020503060305020303" pitchFamily="18" charset="0"/>
                <a:ea typeface="Poppins Light"/>
                <a:cs typeface="Poppins Light"/>
                <a:sym typeface="Poppins Light"/>
              </a:rPr>
              <a:t>Patron : Prof. Dr. Debabrata Basu (Vice Chancellor UBKV Pundibari)</a:t>
            </a:r>
          </a:p>
          <a:p>
            <a:pPr marL="323850" lvl="1" indent="-161925">
              <a:lnSpc>
                <a:spcPts val="1950"/>
              </a:lnSpc>
              <a:buFont typeface="Arial"/>
              <a:buChar char="•"/>
            </a:pPr>
            <a:r>
              <a:rPr lang="en-US" sz="1600" b="1" dirty="0">
                <a:solidFill>
                  <a:srgbClr val="FFFFFF"/>
                </a:solidFill>
                <a:latin typeface="Bell MT" panose="02020503060305020303" pitchFamily="18" charset="0"/>
                <a:ea typeface="Poppins Light"/>
                <a:cs typeface="Poppins Light"/>
                <a:sym typeface="Poppins Light"/>
              </a:rPr>
              <a:t>Chairman: Prof. Dr. Apurba Chowdhury (Dean PGS &amp; Governing body member COBACAS)</a:t>
            </a:r>
          </a:p>
          <a:p>
            <a:pPr marL="323850" lvl="1" indent="-161925">
              <a:lnSpc>
                <a:spcPts val="1950"/>
              </a:lnSpc>
              <a:buFont typeface="Arial"/>
              <a:buChar char="•"/>
            </a:pPr>
            <a:r>
              <a:rPr lang="en-US" sz="1600" b="1" dirty="0">
                <a:solidFill>
                  <a:srgbClr val="FFFFFF"/>
                </a:solidFill>
                <a:latin typeface="Bell MT" panose="02020503060305020303" pitchFamily="18" charset="0"/>
                <a:ea typeface="Poppins Light"/>
                <a:cs typeface="Poppins Light"/>
                <a:sym typeface="Poppins Light"/>
              </a:rPr>
              <a:t>Chairman: Prof. Dr. Prabhat Kumar Pal (President COBACAS and Director Extension Education</a:t>
            </a:r>
          </a:p>
          <a:p>
            <a:pPr marL="323850" lvl="1" indent="-161925">
              <a:lnSpc>
                <a:spcPts val="1950"/>
              </a:lnSpc>
              <a:buFont typeface="Arial"/>
              <a:buChar char="•"/>
            </a:pPr>
            <a:r>
              <a:rPr lang="en-US" sz="1600" b="1" dirty="0">
                <a:solidFill>
                  <a:srgbClr val="FFFFFF"/>
                </a:solidFill>
                <a:latin typeface="Bell MT" panose="02020503060305020303" pitchFamily="18" charset="0"/>
                <a:ea typeface="Poppins Light"/>
                <a:cs typeface="Poppins Light"/>
                <a:sym typeface="Poppins Light"/>
              </a:rPr>
              <a:t>(Actg.) UBKV Pundibari)</a:t>
            </a:r>
          </a:p>
          <a:p>
            <a:pPr marL="323850" lvl="1" indent="-161925">
              <a:lnSpc>
                <a:spcPts val="1950"/>
              </a:lnSpc>
              <a:buFont typeface="Arial"/>
              <a:buChar char="•"/>
            </a:pPr>
            <a:r>
              <a:rPr lang="en-US" sz="1600" b="1" dirty="0">
                <a:solidFill>
                  <a:srgbClr val="FFFFFF"/>
                </a:solidFill>
                <a:latin typeface="Bell MT" panose="02020503060305020303" pitchFamily="18" charset="0"/>
                <a:ea typeface="Poppins Light"/>
                <a:cs typeface="Poppins Light"/>
                <a:sym typeface="Poppins Light"/>
              </a:rPr>
              <a:t>Secretary: Prof. Dr. Sumit Chakravarty (</a:t>
            </a:r>
            <a:r>
              <a:rPr lang="en-GB" sz="1600" b="1" dirty="0">
                <a:solidFill>
                  <a:srgbClr val="FFFFFF"/>
                </a:solidFill>
                <a:latin typeface="Bell MT" panose="02020503060305020303" pitchFamily="18" charset="0"/>
                <a:ea typeface="Poppins Light"/>
                <a:cs typeface="Poppins Light"/>
                <a:sym typeface="Poppins Light"/>
              </a:rPr>
              <a:t>Department of Forestry, UBKV) ; Prof. Dr. Bidhan  Roy, Department of Seed Science and Technology, UBKV)</a:t>
            </a:r>
            <a:endParaRPr lang="en-US" sz="1600" b="1" dirty="0">
              <a:solidFill>
                <a:srgbClr val="FFFFFF"/>
              </a:solidFill>
              <a:latin typeface="Bell MT" panose="02020503060305020303" pitchFamily="18" charset="0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7009114" y="5939854"/>
            <a:ext cx="3684286" cy="532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Poppins Bold Italics"/>
                <a:cs typeface="Times New Roman" panose="02020603050405020304" pitchFamily="18" charset="0"/>
                <a:sym typeface="Poppins Bold Italics"/>
              </a:rPr>
              <a:t>“Research today, resilience tomorrow”</a:t>
            </a:r>
          </a:p>
        </p:txBody>
      </p:sp>
      <p:sp>
        <p:nvSpPr>
          <p:cNvPr id="41" name="Rectangle 40"/>
          <p:cNvSpPr/>
          <p:nvPr/>
        </p:nvSpPr>
        <p:spPr>
          <a:xfrm>
            <a:off x="-151547" y="549960"/>
            <a:ext cx="386113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ctr"/>
            <a:endParaRPr lang="en-GB" dirty="0"/>
          </a:p>
          <a:p>
            <a:pPr marL="12700" lvl="0" algn="ctr"/>
            <a:endParaRPr lang="en-GB" dirty="0"/>
          </a:p>
          <a:p>
            <a:pPr marL="12700" lvl="0" algn="ctr"/>
            <a:endParaRPr lang="en-GB" dirty="0"/>
          </a:p>
          <a:p>
            <a:pPr marL="12700" lvl="0" algn="ctr"/>
            <a:endParaRPr lang="en-GB" dirty="0"/>
          </a:p>
          <a:p>
            <a:pPr marL="298450" lvl="0" indent="-285750" algn="ctr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Fees can be directly transferred to the society </a:t>
            </a:r>
            <a:r>
              <a:rPr lang="en-GB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(Acc. Name Cooch Behar Association for Cultivation of Agricultural Sce at account No. 33026323337, bank name State bank of India, UBKV, Pundibari IFSC Code: SBIN0018606 and MICR code 736002527) </a:t>
            </a:r>
            <a:r>
              <a:rPr lang="en-GB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send the electronic receipt copy along with the registration form to c</a:t>
            </a:r>
            <a:r>
              <a:rPr lang="en-GB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obacas2013@gmail.com</a:t>
            </a:r>
            <a:r>
              <a:rPr lang="en-GB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addressing to the Organizing Secretary.</a:t>
            </a:r>
          </a:p>
          <a:p>
            <a:pPr marL="298450" lvl="0" indent="-285750" algn="ctr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Registration fees include Silver Jubilee memento, refreshments and working lunch.</a:t>
            </a:r>
          </a:p>
          <a:p>
            <a:pPr marL="298450" lvl="0" indent="-285750" algn="ctr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certificates will be provided to all the participants.</a:t>
            </a:r>
          </a:p>
          <a:p>
            <a:pPr marL="298450" lvl="0" indent="-285750" algn="ctr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 poster award will be given.</a:t>
            </a:r>
          </a:p>
          <a:p>
            <a:pPr marL="298450" lvl="0" indent="-285750" algn="ctr">
              <a:buFont typeface="Arial" panose="020B0604020202020204" pitchFamily="34" charset="0"/>
              <a:buChar char="•"/>
            </a:pPr>
            <a:endParaRPr lang="en-IN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0219" y="798128"/>
            <a:ext cx="3537600" cy="844170"/>
          </a:xfrm>
          <a:prstGeom prst="roundRect">
            <a:avLst>
              <a:gd name="adj" fmla="val 46896"/>
            </a:avLst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lvl="0" algn="ctr"/>
            <a:r>
              <a:rPr lang="en-GB" sz="2000" b="1" spc="-1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Students/ JRF/Alumini-300 </a:t>
            </a:r>
          </a:p>
          <a:p>
            <a:pPr marL="12700" lvl="0" algn="ctr"/>
            <a:r>
              <a:rPr lang="en-GB" sz="2000" b="1" spc="-1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Teachers/ Scientists/ SMS-400</a:t>
            </a:r>
            <a:endParaRPr lang="en-GB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-109539" y="6113657"/>
            <a:ext cx="3693661" cy="1210315"/>
            <a:chOff x="149586" y="5675779"/>
            <a:chExt cx="3398233" cy="1535674"/>
          </a:xfrm>
        </p:grpSpPr>
        <p:sp>
          <p:nvSpPr>
            <p:cNvPr id="44" name="Freeform 18"/>
            <p:cNvSpPr/>
            <p:nvPr/>
          </p:nvSpPr>
          <p:spPr>
            <a:xfrm>
              <a:off x="226898" y="5675779"/>
              <a:ext cx="3320921" cy="1535674"/>
            </a:xfrm>
            <a:custGeom>
              <a:avLst/>
              <a:gdLst/>
              <a:ahLst/>
              <a:cxnLst/>
              <a:rect l="l" t="t" r="r" b="b"/>
              <a:pathLst>
                <a:path w="373985" h="123716">
                  <a:moveTo>
                    <a:pt x="61858" y="0"/>
                  </a:moveTo>
                  <a:lnTo>
                    <a:pt x="312127" y="0"/>
                  </a:lnTo>
                  <a:cubicBezTo>
                    <a:pt x="346290" y="0"/>
                    <a:pt x="373985" y="27695"/>
                    <a:pt x="373985" y="61858"/>
                  </a:cubicBezTo>
                  <a:lnTo>
                    <a:pt x="373985" y="61858"/>
                  </a:lnTo>
                  <a:cubicBezTo>
                    <a:pt x="373985" y="96021"/>
                    <a:pt x="346290" y="123716"/>
                    <a:pt x="312127" y="123716"/>
                  </a:cubicBezTo>
                  <a:lnTo>
                    <a:pt x="61858" y="123716"/>
                  </a:lnTo>
                  <a:cubicBezTo>
                    <a:pt x="27695" y="123716"/>
                    <a:pt x="0" y="96021"/>
                    <a:pt x="0" y="61858"/>
                  </a:cubicBezTo>
                  <a:lnTo>
                    <a:pt x="0" y="61858"/>
                  </a:lnTo>
                  <a:cubicBezTo>
                    <a:pt x="0" y="27695"/>
                    <a:pt x="27695" y="0"/>
                    <a:pt x="61858" y="0"/>
                  </a:cubicBezTo>
                  <a:close/>
                </a:path>
              </a:pathLst>
            </a:custGeom>
            <a:gradFill>
              <a:gsLst>
                <a:gs pos="8000">
                  <a:schemeClr val="accent1">
                    <a:lumMod val="5000"/>
                    <a:lumOff val="95000"/>
                  </a:schemeClr>
                </a:gs>
                <a:gs pos="60000">
                  <a:srgbClr val="99FF33"/>
                </a:gs>
              </a:gsLst>
              <a:lin ang="5400000" scaled="1"/>
            </a:gradFill>
          </p:spPr>
        </p:sp>
        <p:sp>
          <p:nvSpPr>
            <p:cNvPr id="46" name="TextBox 45"/>
            <p:cNvSpPr txBox="1"/>
            <p:nvPr/>
          </p:nvSpPr>
          <p:spPr>
            <a:xfrm>
              <a:off x="149586" y="5728785"/>
              <a:ext cx="3243880" cy="143839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2700" algn="ctr"/>
              <a:r>
                <a:rPr lang="en-GB" sz="1600" b="1" spc="-15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Last</a:t>
              </a:r>
              <a:r>
                <a:rPr lang="en-GB" sz="1600" b="1" spc="4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spc="-2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date</a:t>
              </a:r>
              <a:r>
                <a:rPr lang="en-GB" sz="1600" b="1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spc="-27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</a:t>
              </a:r>
              <a:r>
                <a:rPr lang="en-GB" sz="1600" b="1" spc="9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spc="-24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reg</a:t>
              </a:r>
              <a:r>
                <a:rPr lang="en-GB" sz="1600" b="1" spc="-1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GB" sz="1600" b="1" spc="-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</a:t>
              </a:r>
              <a:r>
                <a:rPr lang="en-GB" sz="1600" b="1" spc="-28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GB" sz="1600" b="1" spc="-6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GB" sz="1600" b="1" spc="-6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GB" sz="1600" b="1" spc="-22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on</a:t>
              </a:r>
              <a:r>
                <a:rPr lang="en-GB" sz="1600" b="1" spc="36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631190" marR="5080" indent="-574675" algn="ctr">
                <a:spcBef>
                  <a:spcPts val="125"/>
                </a:spcBef>
              </a:pPr>
              <a:r>
                <a:rPr lang="en-GB" sz="1600" b="1" spc="-27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</a:t>
              </a:r>
              <a:r>
                <a:rPr lang="en-GB" sz="1600" b="1" spc="4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spc="-254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Poster</a:t>
              </a:r>
              <a:r>
                <a:rPr lang="en-GB" sz="1600" b="1" spc="114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spc="-22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Presentat</a:t>
              </a:r>
              <a:r>
                <a:rPr lang="en-GB" sz="1600" b="1" spc="1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GB" sz="1600" b="1" spc="-24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on</a:t>
              </a:r>
              <a:r>
                <a:rPr lang="en-GB" sz="1600" b="1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spc="-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GB" sz="1600" b="1" spc="-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STUDENTS):</a:t>
              </a:r>
              <a:r>
                <a:rPr lang="en-GB" sz="1600" b="1" spc="16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spc="-1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5th</a:t>
              </a:r>
              <a:r>
                <a:rPr lang="en-GB" sz="1600" b="1" spc="-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spc="-1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JAN</a:t>
              </a:r>
              <a:r>
                <a:rPr lang="en-GB" sz="1600" b="1" spc="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spc="-9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2026</a:t>
              </a:r>
              <a:r>
                <a:rPr lang="en-GB" sz="1600" b="1" spc="-4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631190" marR="5080" indent="-574675" algn="ctr">
                <a:spcBef>
                  <a:spcPts val="125"/>
                </a:spcBef>
              </a:pPr>
              <a:r>
                <a:rPr lang="en-GB" sz="1600" b="1" spc="-22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Teac</a:t>
              </a:r>
              <a:r>
                <a:rPr lang="en-GB" sz="1600" b="1" spc="-14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GB" sz="1600" b="1" spc="-2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ers</a:t>
              </a:r>
              <a:r>
                <a:rPr lang="en-GB" sz="1600" b="1" spc="-8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spc="-24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Reg</a:t>
              </a:r>
              <a:r>
                <a:rPr lang="en-GB" sz="1600" b="1" spc="-17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GB" sz="1600" b="1" spc="-2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</a:t>
              </a:r>
              <a:r>
                <a:rPr lang="en-GB" sz="1600" b="1" spc="-3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GB" sz="1600" b="1" spc="-10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GB" sz="1600" b="1" spc="-7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GB" sz="1600" b="1" spc="-1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on:</a:t>
              </a:r>
              <a:r>
                <a:rPr lang="en-GB" sz="1600" b="1" spc="-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spc="-1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6th</a:t>
              </a:r>
              <a:r>
                <a:rPr lang="en-GB" sz="1600" b="1" spc="3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spc="-1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JAN</a:t>
              </a:r>
              <a:r>
                <a:rPr lang="en-GB" sz="1600" b="1" spc="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spc="-9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2026</a:t>
              </a:r>
              <a:endPara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3752194" y="199327"/>
            <a:ext cx="3220567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78"/>
              </a:lnSpc>
            </a:pPr>
            <a:r>
              <a:rPr lang="en-US" sz="2400" b="1" spc="-152" dirty="0">
                <a:solidFill>
                  <a:srgbClr val="FFFFFF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   Mode of  Presentation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/>
          <a:srcRect l="9179" t="7785" r="10504" b="17848"/>
          <a:stretch/>
        </p:blipFill>
        <p:spPr>
          <a:xfrm>
            <a:off x="4760486" y="770212"/>
            <a:ext cx="914400" cy="829690"/>
          </a:xfrm>
          <a:prstGeom prst="flowChartConnector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3740348" y="4740157"/>
            <a:ext cx="30753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" algn="ctr"/>
            <a:r>
              <a:rPr lang="en-GB" sz="2000" spc="-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000" spc="-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000" spc="-2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GB" sz="2000" spc="3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2000" b="1" spc="-1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0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000" b="1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2000" b="1" spc="-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GB" sz="2000" b="1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spc="-1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onwards</a:t>
            </a:r>
            <a:endParaRPr lang="en-GB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" algn="ctr"/>
            <a:r>
              <a:rPr lang="en-GB" sz="2000" spc="-2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Venue: </a:t>
            </a:r>
            <a:r>
              <a:rPr lang="en-GB" sz="2000" b="1" spc="-2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Swami Vivekananda Memorial Hall</a:t>
            </a:r>
          </a:p>
        </p:txBody>
      </p:sp>
      <p:sp>
        <p:nvSpPr>
          <p:cNvPr id="52" name="Freeform 22"/>
          <p:cNvSpPr/>
          <p:nvPr/>
        </p:nvSpPr>
        <p:spPr>
          <a:xfrm>
            <a:off x="5056978" y="6597650"/>
            <a:ext cx="442122" cy="415618"/>
          </a:xfrm>
          <a:custGeom>
            <a:avLst/>
            <a:gdLst/>
            <a:ahLst/>
            <a:cxnLst/>
            <a:rect l="l" t="t" r="r" b="b"/>
            <a:pathLst>
              <a:path w="404096" h="404096">
                <a:moveTo>
                  <a:pt x="0" y="0"/>
                </a:moveTo>
                <a:lnTo>
                  <a:pt x="404096" y="0"/>
                </a:lnTo>
                <a:lnTo>
                  <a:pt x="404096" y="404096"/>
                </a:lnTo>
                <a:lnTo>
                  <a:pt x="0" y="4040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1" name="Rectangle 50"/>
          <p:cNvSpPr/>
          <p:nvPr/>
        </p:nvSpPr>
        <p:spPr>
          <a:xfrm>
            <a:off x="4253078" y="7093002"/>
            <a:ext cx="2049921" cy="2589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138"/>
              </a:lnSpc>
            </a:pPr>
            <a:r>
              <a:rPr lang="en-US" dirty="0">
                <a:latin typeface="Arial Black" panose="020B0A04020102020204" pitchFamily="34" charset="0"/>
                <a:ea typeface="Poppins Light"/>
                <a:cs typeface="Poppins Light"/>
                <a:sym typeface="Poppins Light"/>
              </a:rPr>
              <a:t>cobacas.org.in</a:t>
            </a:r>
            <a:endParaRPr lang="en-US" sz="1200" dirty="0">
              <a:latin typeface="Arial Black" panose="020B0A04020102020204" pitchFamily="34" charset="0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4253078" y="5911850"/>
            <a:ext cx="204992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466663" y="6173257"/>
            <a:ext cx="190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details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7875" y="35337"/>
            <a:ext cx="910156" cy="851373"/>
          </a:xfrm>
          <a:prstGeom prst="ellipse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450</Words>
  <Application>Microsoft Office PowerPoint</Application>
  <PresentationFormat>Custom</PresentationFormat>
  <Paragraphs>50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Poppins Bold</vt:lpstr>
      <vt:lpstr>Arial Black</vt:lpstr>
      <vt:lpstr>Times New Roman MT Bold</vt:lpstr>
      <vt:lpstr>Calibri</vt:lpstr>
      <vt:lpstr>Times New Roman</vt:lpstr>
      <vt:lpstr>Bell MT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Yellow Minimal Clean Agriculture Trifold Brochure</dc:title>
  <dc:creator>lenovo</dc:creator>
  <cp:lastModifiedBy>Sumit Chakravrty</cp:lastModifiedBy>
  <cp:revision>51</cp:revision>
  <dcterms:created xsi:type="dcterms:W3CDTF">2006-08-16T00:00:00Z</dcterms:created>
  <dcterms:modified xsi:type="dcterms:W3CDTF">2025-12-09T05:46:38Z</dcterms:modified>
  <dc:identifier>DAG6qYdW-ME</dc:identifier>
</cp:coreProperties>
</file>